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omforta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7b963183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7b963183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7b963183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7b963183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7b963183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7b963183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7b963183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7b963183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a218501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a218501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714fa760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714fa76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714fa76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714fa76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714fa760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714fa760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7b963183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7b963183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7b96318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7b96318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7b963183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7b96318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714fa760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714fa760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989ca68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989ca68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9F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952500"/>
            <a:ext cx="9143999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0487" y="-857237"/>
            <a:ext cx="10048824" cy="66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374150" y="1778675"/>
            <a:ext cx="4453800" cy="7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latin typeface="Comfortaa"/>
                <a:ea typeface="Comfortaa"/>
                <a:cs typeface="Comfortaa"/>
                <a:sym typeface="Comfortaa"/>
              </a:rPr>
              <a:t>when cats need a lil bit of inpinting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90000" y="562375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1462300" y="2830675"/>
            <a:ext cx="966000" cy="966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12449" y="562375"/>
            <a:ext cx="7777239" cy="1216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Comfortaa"/>
              </a:rPr>
              <a:t>CATastrophe</a:t>
            </a: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2425" y="2334297"/>
            <a:ext cx="1627251" cy="16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64008" y="2160425"/>
            <a:ext cx="1357650" cy="10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6800" y="2750200"/>
            <a:ext cx="2830400" cy="2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7217525" y="2464688"/>
            <a:ext cx="477600" cy="47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5987200" y="2389947"/>
            <a:ext cx="357900" cy="36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4423325" y="3457129"/>
            <a:ext cx="661200" cy="63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7000" y="1149300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60507" l="0" r="0" t="0"/>
          <a:stretch/>
        </p:blipFill>
        <p:spPr>
          <a:xfrm>
            <a:off x="679300" y="1388225"/>
            <a:ext cx="3829299" cy="257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40194"/>
          <a:stretch/>
        </p:blipFill>
        <p:spPr>
          <a:xfrm>
            <a:off x="4508592" y="1017724"/>
            <a:ext cx="3829320" cy="39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 </a:t>
            </a: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</a:t>
            </a: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eras-SRGAN 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925" y="-205200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4650" y="-54550"/>
            <a:ext cx="1442775" cy="1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2"/>
          <p:cNvGrpSpPr/>
          <p:nvPr/>
        </p:nvGrpSpPr>
        <p:grpSpPr>
          <a:xfrm>
            <a:off x="71821" y="1224438"/>
            <a:ext cx="9000342" cy="3104462"/>
            <a:chOff x="71821" y="1224438"/>
            <a:chExt cx="9000342" cy="3104462"/>
          </a:xfrm>
        </p:grpSpPr>
        <p:pic>
          <p:nvPicPr>
            <p:cNvPr id="188" name="Google Shape;188;p22"/>
            <p:cNvPicPr preferRelativeResize="0"/>
            <p:nvPr/>
          </p:nvPicPr>
          <p:blipFill rotWithShape="1">
            <a:blip r:embed="rId3">
              <a:alphaModFix/>
            </a:blip>
            <a:srcRect b="20074" l="0" r="0" t="59680"/>
            <a:stretch/>
          </p:blipFill>
          <p:spPr>
            <a:xfrm>
              <a:off x="71821" y="1224438"/>
              <a:ext cx="9000342" cy="310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60075" y="1437850"/>
              <a:ext cx="2897977" cy="2891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 Post-processing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441150" y="1367250"/>
            <a:ext cx="2785800" cy="240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95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4.	my GAN *2 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l" sz="16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training the same structure also on the initial results to “fix” the images</a:t>
            </a:r>
            <a:endParaRPr b="1" sz="16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9" name="Google Shape;199;p23"/>
          <p:cNvGrpSpPr/>
          <p:nvPr/>
        </p:nvGrpSpPr>
        <p:grpSpPr>
          <a:xfrm>
            <a:off x="3226961" y="1675574"/>
            <a:ext cx="5363239" cy="2409000"/>
            <a:chOff x="1890386" y="1724849"/>
            <a:chExt cx="5363239" cy="2409000"/>
          </a:xfrm>
        </p:grpSpPr>
        <p:pic>
          <p:nvPicPr>
            <p:cNvPr id="200" name="Google Shape;20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0386" y="1724849"/>
              <a:ext cx="5363239" cy="240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3"/>
            <p:cNvSpPr txBox="1"/>
            <p:nvPr/>
          </p:nvSpPr>
          <p:spPr>
            <a:xfrm>
              <a:off x="3519175" y="1747625"/>
              <a:ext cx="193200" cy="2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" sz="800">
                  <a:solidFill>
                    <a:schemeClr val="dk2"/>
                  </a:solidFill>
                </a:rPr>
                <a:t>5</a:t>
              </a:r>
              <a:endParaRPr b="1" sz="800">
                <a:solidFill>
                  <a:schemeClr val="dk2"/>
                </a:solidFill>
              </a:endParaRPr>
            </a:p>
          </p:txBody>
        </p:sp>
        <p:sp>
          <p:nvSpPr>
            <p:cNvPr id="202" name="Google Shape;202;p23"/>
            <p:cNvSpPr txBox="1"/>
            <p:nvPr/>
          </p:nvSpPr>
          <p:spPr>
            <a:xfrm>
              <a:off x="4572000" y="1747625"/>
              <a:ext cx="193200" cy="2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" sz="800">
                  <a:solidFill>
                    <a:schemeClr val="dk2"/>
                  </a:solidFill>
                </a:rPr>
                <a:t>5</a:t>
              </a:r>
              <a:endParaRPr b="1" sz="800">
                <a:solidFill>
                  <a:schemeClr val="dk2"/>
                </a:solidFill>
              </a:endParaRPr>
            </a:p>
          </p:txBody>
        </p:sp>
      </p:grpSp>
      <p:pic>
        <p:nvPicPr>
          <p:cNvPr id="203" name="Google Shape;20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1675" y="545850"/>
            <a:ext cx="1442775" cy="1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7800" y="935575"/>
            <a:ext cx="900125" cy="9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b="0" l="0" r="0" t="41673"/>
          <a:stretch/>
        </p:blipFill>
        <p:spPr>
          <a:xfrm>
            <a:off x="739525" y="1513925"/>
            <a:ext cx="7517949" cy="30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 GAN *2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725" y="775450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1450" y="394975"/>
            <a:ext cx="1442775" cy="1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149065" y="2373625"/>
            <a:ext cx="591425" cy="1400950"/>
          </a:xfrm>
          <a:custGeom>
            <a:rect b="b" l="l" r="r" t="t"/>
            <a:pathLst>
              <a:path extrusionOk="0" h="56038" w="23657">
                <a:moveTo>
                  <a:pt x="23657" y="0"/>
                </a:moveTo>
                <a:cubicBezTo>
                  <a:pt x="20188" y="2468"/>
                  <a:pt x="6379" y="8006"/>
                  <a:pt x="2843" y="14810"/>
                </a:cubicBezTo>
                <a:cubicBezTo>
                  <a:pt x="-693" y="21615"/>
                  <a:pt x="-959" y="33956"/>
                  <a:pt x="2443" y="40827"/>
                </a:cubicBezTo>
                <a:cubicBezTo>
                  <a:pt x="5845" y="47698"/>
                  <a:pt x="19788" y="53503"/>
                  <a:pt x="23257" y="56038"/>
                </a:cubicBezTo>
              </a:path>
            </a:pathLst>
          </a:cu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 Post-processing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441150" y="1367250"/>
            <a:ext cx="2785800" cy="240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95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5.	CNN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mfortaa"/>
              <a:buChar char="●"/>
            </a:pPr>
            <a:r>
              <a:rPr b="1" lang="pl" sz="16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to fix the image</a:t>
            </a:r>
            <a:endParaRPr b="1" sz="16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875" y="-75525"/>
            <a:ext cx="1442775" cy="1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5">
            <a:alphaModFix/>
          </a:blip>
          <a:srcRect b="0" l="0" r="0" t="39617"/>
          <a:stretch/>
        </p:blipFill>
        <p:spPr>
          <a:xfrm>
            <a:off x="3947700" y="820102"/>
            <a:ext cx="3864175" cy="397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6375" y="67225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5">
            <a:alphaModFix/>
          </a:blip>
          <a:srcRect b="0" l="0" r="0" t="81389"/>
          <a:stretch/>
        </p:blipFill>
        <p:spPr>
          <a:xfrm>
            <a:off x="567725" y="1517650"/>
            <a:ext cx="8138150" cy="258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0" y="1261775"/>
            <a:ext cx="7142999" cy="36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Huggingface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050" y="562550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000" y="215675"/>
            <a:ext cx="1442775" cy="1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51175" y="445025"/>
            <a:ext cx="83811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Concept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66683" t="0"/>
          <a:stretch/>
        </p:blipFill>
        <p:spPr>
          <a:xfrm>
            <a:off x="3353400" y="1641475"/>
            <a:ext cx="24372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700002">
            <a:off x="7856884" y="444672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66682" r="0" t="0"/>
          <a:stretch/>
        </p:blipFill>
        <p:spPr>
          <a:xfrm>
            <a:off x="593425" y="1641475"/>
            <a:ext cx="24372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0" l="33343" r="33339" t="0"/>
          <a:stretch/>
        </p:blipFill>
        <p:spPr>
          <a:xfrm>
            <a:off x="6113375" y="1641475"/>
            <a:ext cx="24372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4"/>
          <p:cNvCxnSpPr>
            <a:stCxn id="75" idx="0"/>
            <a:endCxn id="72" idx="0"/>
          </p:cNvCxnSpPr>
          <p:nvPr/>
        </p:nvCxnSpPr>
        <p:spPr>
          <a:xfrm flipH="1" rot="-5400000">
            <a:off x="3191725" y="261775"/>
            <a:ext cx="600" cy="2760000"/>
          </a:xfrm>
          <a:prstGeom prst="curvedConnector3">
            <a:avLst>
              <a:gd fmla="val -149920833" name="adj1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4"/>
          <p:cNvCxnSpPr>
            <a:stCxn id="72" idx="2"/>
            <a:endCxn id="76" idx="2"/>
          </p:cNvCxnSpPr>
          <p:nvPr/>
        </p:nvCxnSpPr>
        <p:spPr>
          <a:xfrm flipH="1" rot="-5400000">
            <a:off x="5951700" y="2700175"/>
            <a:ext cx="600" cy="2760000"/>
          </a:xfrm>
          <a:prstGeom prst="curvedConnector3">
            <a:avLst>
              <a:gd fmla="val 103745833" name="adj1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9725" y="-64975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9850" y="470625"/>
            <a:ext cx="1442775" cy="1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66682" r="0" t="0"/>
          <a:stretch/>
        </p:blipFill>
        <p:spPr>
          <a:xfrm>
            <a:off x="6113375" y="1641475"/>
            <a:ext cx="2437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725" y="704425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625" y="666700"/>
            <a:ext cx="1442775" cy="14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822150" y="1367250"/>
            <a:ext cx="5213700" cy="240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95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mfortaa"/>
              <a:buChar char="●"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name: Animal Faces-HQ (AFHQ)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mfortaa"/>
              <a:buChar char="●"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16,130 images belonging to 3 classes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mfortaa"/>
              <a:buChar char="○"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Cat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mfortaa"/>
              <a:buChar char="○"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Dog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mfortaa"/>
              <a:buChar char="○"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Wildlife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mfortaa"/>
              <a:buChar char="●"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512×512 resolution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5852" y="1955900"/>
            <a:ext cx="2167000" cy="212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41150" y="1367250"/>
            <a:ext cx="2286000" cy="240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95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mfortaa"/>
              <a:buAutoNum type="arabicPeriod"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GAN 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inspired by papers </a:t>
            </a:r>
            <a:endParaRPr b="1" sz="16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done by me</a:t>
            </a:r>
            <a:r>
              <a:rPr b="1" lang="pl" sz="17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	</a:t>
            </a:r>
            <a:endParaRPr b="1" sz="17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04" name="Google Shape;104;p16"/>
          <p:cNvGrpSpPr/>
          <p:nvPr/>
        </p:nvGrpSpPr>
        <p:grpSpPr>
          <a:xfrm>
            <a:off x="2727036" y="1724849"/>
            <a:ext cx="5363239" cy="2409000"/>
            <a:chOff x="1890386" y="1724849"/>
            <a:chExt cx="5363239" cy="2409000"/>
          </a:xfrm>
        </p:grpSpPr>
        <p:pic>
          <p:nvPicPr>
            <p:cNvPr id="105" name="Google Shape;10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0386" y="1724849"/>
              <a:ext cx="5363239" cy="240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6"/>
            <p:cNvSpPr txBox="1"/>
            <p:nvPr/>
          </p:nvSpPr>
          <p:spPr>
            <a:xfrm>
              <a:off x="3519175" y="1747625"/>
              <a:ext cx="193200" cy="2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" sz="800">
                  <a:solidFill>
                    <a:schemeClr val="dk2"/>
                  </a:solidFill>
                </a:rPr>
                <a:t>5</a:t>
              </a:r>
              <a:endParaRPr b="1" sz="800">
                <a:solidFill>
                  <a:schemeClr val="dk2"/>
                </a:solidFill>
              </a:endParaRPr>
            </a:p>
          </p:txBody>
        </p:sp>
        <p:sp>
          <p:nvSpPr>
            <p:cNvPr id="107" name="Google Shape;107;p16"/>
            <p:cNvSpPr txBox="1"/>
            <p:nvPr/>
          </p:nvSpPr>
          <p:spPr>
            <a:xfrm>
              <a:off x="4572000" y="1747625"/>
              <a:ext cx="193200" cy="2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" sz="800">
                  <a:solidFill>
                    <a:schemeClr val="dk2"/>
                  </a:solidFill>
                </a:rPr>
                <a:t>5</a:t>
              </a:r>
              <a:endParaRPr b="1" sz="800">
                <a:solidFill>
                  <a:schemeClr val="dk2"/>
                </a:solidFill>
              </a:endParaRPr>
            </a:p>
          </p:txBody>
        </p:sp>
      </p:grpSp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7025" y="938725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5700" y="569450"/>
            <a:ext cx="1442775" cy="14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 GAN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3900" y="210250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3525" y="9987"/>
            <a:ext cx="1442775" cy="1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7">
            <a:alphaModFix/>
          </a:blip>
          <a:srcRect b="0" l="0" r="0" t="4297"/>
          <a:stretch/>
        </p:blipFill>
        <p:spPr>
          <a:xfrm>
            <a:off x="1312663" y="1110375"/>
            <a:ext cx="6648276" cy="36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50" y="3041794"/>
            <a:ext cx="7925101" cy="140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38" y="1527350"/>
            <a:ext cx="7925119" cy="1514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 GAN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725" y="775450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1650" y="395750"/>
            <a:ext cx="1442775" cy="144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8"/>
          <p:cNvCxnSpPr>
            <a:stCxn id="126" idx="1"/>
            <a:endCxn id="125" idx="1"/>
          </p:cNvCxnSpPr>
          <p:nvPr/>
        </p:nvCxnSpPr>
        <p:spPr>
          <a:xfrm>
            <a:off x="609438" y="2284574"/>
            <a:ext cx="600" cy="1458600"/>
          </a:xfrm>
          <a:prstGeom prst="curvedConnector3">
            <a:avLst>
              <a:gd fmla="val -64781250" name="adj1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40401" l="0" r="0" t="0"/>
          <a:stretch/>
        </p:blipFill>
        <p:spPr>
          <a:xfrm>
            <a:off x="3896900" y="266838"/>
            <a:ext cx="4539774" cy="460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 GAN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375" y="-69825"/>
            <a:ext cx="1442775" cy="1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1192575" y="1615375"/>
            <a:ext cx="1556400" cy="150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95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some results are even better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5" name="Google Shape;145;p19"/>
          <p:cNvCxnSpPr>
            <a:stCxn id="144" idx="1"/>
            <a:endCxn id="138" idx="1"/>
          </p:cNvCxnSpPr>
          <p:nvPr/>
        </p:nvCxnSpPr>
        <p:spPr>
          <a:xfrm>
            <a:off x="1192575" y="2365675"/>
            <a:ext cx="2704200" cy="206100"/>
          </a:xfrm>
          <a:prstGeom prst="curvedConnector5">
            <a:avLst>
              <a:gd fmla="val -22876" name="adj1"/>
              <a:gd fmla="val 746919" name="adj2"/>
              <a:gd fmla="val 67736" name="adj3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" name="Google Shape;14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1125" y="1795313"/>
            <a:ext cx="900125" cy="9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441150" y="1367250"/>
            <a:ext cx="2785800" cy="240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95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2.	CNN</a:t>
            </a: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/>
          </a:blip>
          <a:srcRect b="16626" l="3361" r="9553" t="12259"/>
          <a:stretch/>
        </p:blipFill>
        <p:spPr>
          <a:xfrm>
            <a:off x="3090525" y="1675575"/>
            <a:ext cx="5673276" cy="6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5">
            <a:alphaModFix/>
          </a:blip>
          <a:srcRect b="0" l="0" r="754" t="7123"/>
          <a:stretch/>
        </p:blipFill>
        <p:spPr>
          <a:xfrm>
            <a:off x="3090525" y="2911000"/>
            <a:ext cx="5673275" cy="746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0"/>
          <p:cNvCxnSpPr>
            <a:stCxn id="155" idx="3"/>
            <a:endCxn id="156" idx="1"/>
          </p:cNvCxnSpPr>
          <p:nvPr/>
        </p:nvCxnSpPr>
        <p:spPr>
          <a:xfrm flipH="1">
            <a:off x="3090501" y="1995625"/>
            <a:ext cx="5673300" cy="1288800"/>
          </a:xfrm>
          <a:prstGeom prst="curvedConnector5">
            <a:avLst>
              <a:gd fmla="val -390" name="adj1"/>
              <a:gd fmla="val 47929" name="adj2"/>
              <a:gd fmla="val 100778" name="adj3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6">
            <a:alphaModFix/>
          </a:blip>
          <a:srcRect b="0" l="313" r="92348" t="0"/>
          <a:stretch/>
        </p:blipFill>
        <p:spPr>
          <a:xfrm>
            <a:off x="860950" y="1840200"/>
            <a:ext cx="900125" cy="288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1650" y="395750"/>
            <a:ext cx="1442775" cy="1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6950" y="938400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6">
            <a:alphaModFix/>
          </a:blip>
          <a:srcRect b="0" l="23437" r="69224" t="0"/>
          <a:stretch/>
        </p:blipFill>
        <p:spPr>
          <a:xfrm>
            <a:off x="1735575" y="1840200"/>
            <a:ext cx="900125" cy="288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16200038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441150" y="445025"/>
            <a:ext cx="8391300" cy="572700"/>
          </a:xfrm>
          <a:prstGeom prst="rect">
            <a:avLst/>
          </a:prstGeom>
          <a:effectLst>
            <a:outerShdw blurRad="100013" rotWithShape="0" algn="bl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Approach </a:t>
            </a:r>
            <a:r>
              <a:rPr b="1" lang="pl" sz="30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Post-processing</a:t>
            </a:r>
            <a:endParaRPr b="1" sz="30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085980">
            <a:off x="-179429" y="-16927"/>
            <a:ext cx="1005031" cy="8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2">
            <a:off x="7917209" y="4258175"/>
            <a:ext cx="1357650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500" y="3657772"/>
            <a:ext cx="1627251" cy="16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441150" y="1367250"/>
            <a:ext cx="2785800" cy="240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95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3.	Keras-SRGAN 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Photo-Realistic Single Image Super-Resolution Using a Generative Adversarial Network implemented in Keras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l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by deepak112 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000" y="1511651"/>
            <a:ext cx="5463901" cy="28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725" y="775450"/>
            <a:ext cx="900125" cy="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1650" y="395750"/>
            <a:ext cx="1442775" cy="14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